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3" r:id="rId5"/>
    <p:sldId id="278" r:id="rId6"/>
    <p:sldId id="274" r:id="rId7"/>
    <p:sldId id="275" r:id="rId8"/>
    <p:sldId id="276" r:id="rId9"/>
    <p:sldId id="277" r:id="rId10"/>
    <p:sldId id="279" r:id="rId11"/>
    <p:sldId id="270" r:id="rId12"/>
    <p:sldId id="258" r:id="rId13"/>
    <p:sldId id="261" r:id="rId14"/>
    <p:sldId id="260" r:id="rId15"/>
    <p:sldId id="259" r:id="rId16"/>
    <p:sldId id="263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5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34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760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3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9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12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6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98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10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88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364E-D5F0-43BF-A242-C44111F03FDE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BCAB-67E7-490F-9A14-C980493EA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8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69F1AF-80EA-46DF-A3C9-68E0B9AEFC54}"/>
              </a:ext>
            </a:extLst>
          </p:cNvPr>
          <p:cNvSpPr txBox="1"/>
          <p:nvPr/>
        </p:nvSpPr>
        <p:spPr>
          <a:xfrm>
            <a:off x="3472069" y="2358888"/>
            <a:ext cx="5963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C00000"/>
                </a:solidFill>
              </a:rPr>
              <a:t>SUBSECRETARÍA GENERAL ADMINISTRATIVA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076F2D-93C0-46DC-B583-22B2E1A367B2}"/>
              </a:ext>
            </a:extLst>
          </p:cNvPr>
          <p:cNvSpPr txBox="1"/>
          <p:nvPr/>
        </p:nvSpPr>
        <p:spPr>
          <a:xfrm>
            <a:off x="8097078" y="4792389"/>
            <a:ext cx="39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TITULAR:</a:t>
            </a:r>
          </a:p>
          <a:p>
            <a:r>
              <a:rPr lang="es-MX" b="1" dirty="0">
                <a:solidFill>
                  <a:srgbClr val="C00000"/>
                </a:solidFill>
              </a:rPr>
              <a:t>M.A.F. MARIA LIZETT VALLES FREYRE</a:t>
            </a:r>
          </a:p>
          <a:p>
            <a:r>
              <a:rPr lang="es-MX" b="1" dirty="0">
                <a:solidFill>
                  <a:srgbClr val="C00000"/>
                </a:solidFill>
              </a:rPr>
              <a:t>lizvallesf@ujed.mx</a:t>
            </a:r>
          </a:p>
        </p:txBody>
      </p:sp>
    </p:spTree>
    <p:extLst>
      <p:ext uri="{BB962C8B-B14F-4D97-AF65-F5344CB8AC3E}">
        <p14:creationId xmlns:p14="http://schemas.microsoft.com/office/powerpoint/2010/main" val="159080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95" y="2176152"/>
            <a:ext cx="1546616" cy="12522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83" y="2036734"/>
            <a:ext cx="1636356" cy="15310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42" y="2036734"/>
            <a:ext cx="2254998" cy="19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BF034-E2F0-4C13-9BDC-62FA2883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78"/>
            <a:ext cx="10515600" cy="60401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FUNCIONES DE LA SSGAD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310C71-61E4-4754-BD31-ADC3CAF36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5" y="1690688"/>
            <a:ext cx="2133600" cy="2133600"/>
          </a:xfr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xmlns="" id="{DF35D2A0-6E18-447D-8850-AFE43307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8" y="1968553"/>
            <a:ext cx="1943100" cy="235267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65689E1-7D43-4333-A725-277C5981B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44" y="2913969"/>
            <a:ext cx="2047875" cy="223837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CEA1205-B3BB-406F-826B-5D4EC1FCC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65" y="40331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7794F39B-C5B8-4884-B73B-3B0D8894B482}"/>
              </a:ext>
            </a:extLst>
          </p:cNvPr>
          <p:cNvSpPr/>
          <p:nvPr/>
        </p:nvSpPr>
        <p:spPr>
          <a:xfrm>
            <a:off x="2822714" y="3278979"/>
            <a:ext cx="2690190" cy="170593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800000"/>
              </a:highligh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2939"/>
            <a:ext cx="10515600" cy="53774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OPERATIVIDAD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E842C5-36DB-42DD-BBA9-A9FB380C7628}"/>
              </a:ext>
            </a:extLst>
          </p:cNvPr>
          <p:cNvSpPr txBox="1"/>
          <p:nvPr/>
        </p:nvSpPr>
        <p:spPr>
          <a:xfrm>
            <a:off x="3166152" y="3901113"/>
            <a:ext cx="156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PROCESOS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E9E2A6-8489-43D2-B59C-9113A1CBC1DB}"/>
              </a:ext>
            </a:extLst>
          </p:cNvPr>
          <p:cNvSpPr txBox="1"/>
          <p:nvPr/>
        </p:nvSpPr>
        <p:spPr>
          <a:xfrm>
            <a:off x="6228523" y="3947280"/>
            <a:ext cx="202758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SOLICITUD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230CB-44E7-48E8-9C09-B1A632E0BB0D}"/>
              </a:ext>
            </a:extLst>
          </p:cNvPr>
          <p:cNvSpPr txBox="1"/>
          <p:nvPr/>
        </p:nvSpPr>
        <p:spPr>
          <a:xfrm>
            <a:off x="6168886" y="2382153"/>
            <a:ext cx="231913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REESTRUCTURA DE PROCESOS EN BASE AL SIGC</a:t>
            </a:r>
          </a:p>
        </p:txBody>
      </p:sp>
    </p:spTree>
    <p:extLst>
      <p:ext uri="{BB962C8B-B14F-4D97-AF65-F5344CB8AC3E}">
        <p14:creationId xmlns:p14="http://schemas.microsoft.com/office/powerpoint/2010/main" val="28331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78565" y="1550749"/>
            <a:ext cx="10515600" cy="53774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Administración efectiva de los recursos</a:t>
            </a:r>
          </a:p>
        </p:txBody>
      </p:sp>
      <p:pic>
        <p:nvPicPr>
          <p:cNvPr id="5" name="Picture 4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xmlns="" id="{03F4AB7D-7CD3-4969-9506-D02028F78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09" y="2297115"/>
            <a:ext cx="2095500" cy="2181225"/>
          </a:xfrm>
          <a:prstGeom prst="rect">
            <a:avLst/>
          </a:prstGeom>
        </p:spPr>
      </p:pic>
      <p:pic>
        <p:nvPicPr>
          <p:cNvPr id="9" name="Picture 8" descr="A picture containing table, sitting, made, cake&#10;&#10;Description automatically generated">
            <a:extLst>
              <a:ext uri="{FF2B5EF4-FFF2-40B4-BE49-F238E27FC236}">
                <a16:creationId xmlns:a16="http://schemas.microsoft.com/office/drawing/2014/main" xmlns="" id="{C4C0B26F-F7D0-41C3-B0FA-294537F1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84" y="5213526"/>
            <a:ext cx="3171825" cy="143827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B91ED72-6F5C-433F-BC8A-EF0A76CDF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3957">
            <a:off x="7789234" y="2083489"/>
            <a:ext cx="2609850" cy="1752600"/>
          </a:xfrm>
          <a:prstGeom prst="rect">
            <a:avLst/>
          </a:prstGeom>
        </p:spPr>
      </p:pic>
      <p:pic>
        <p:nvPicPr>
          <p:cNvPr id="13" name="Picture 12" descr="A picture containing indoor, stationary, office, implement&#10;&#10;Description automatically generated">
            <a:extLst>
              <a:ext uri="{FF2B5EF4-FFF2-40B4-BE49-F238E27FC236}">
                <a16:creationId xmlns:a16="http://schemas.microsoft.com/office/drawing/2014/main" xmlns="" id="{12FE6196-11B9-42D8-8B99-D194B04EF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2" y="4460115"/>
            <a:ext cx="2809875" cy="1628775"/>
          </a:xfrm>
          <a:prstGeom prst="rect">
            <a:avLst/>
          </a:prstGeom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73CD2057-7E96-4D31-8E81-0DE4549E3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34" y="2964636"/>
            <a:ext cx="2962275" cy="1543050"/>
          </a:xfrm>
          <a:prstGeom prst="rect">
            <a:avLst/>
          </a:prstGeom>
        </p:spPr>
      </p:pic>
      <p:pic>
        <p:nvPicPr>
          <p:cNvPr id="15" name="Picture 14" descr="A close up of a bottle&#10;&#10;Description automatically generated">
            <a:extLst>
              <a:ext uri="{FF2B5EF4-FFF2-40B4-BE49-F238E27FC236}">
                <a16:creationId xmlns:a16="http://schemas.microsoft.com/office/drawing/2014/main" xmlns="" id="{E3BBA43A-8AC8-4C19-A0ED-22653BB4A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12" y="3736161"/>
            <a:ext cx="3181350" cy="1438275"/>
          </a:xfrm>
          <a:prstGeom prst="rect">
            <a:avLst/>
          </a:prstGeom>
        </p:spPr>
      </p:pic>
      <p:pic>
        <p:nvPicPr>
          <p:cNvPr id="19" name="Picture 18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xmlns="" id="{94708BC3-3702-4447-905C-EA81C01BC0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6" y="4316901"/>
            <a:ext cx="2619375" cy="1743075"/>
          </a:xfrm>
          <a:prstGeom prst="rect">
            <a:avLst/>
          </a:prstGeom>
        </p:spPr>
      </p:pic>
      <p:pic>
        <p:nvPicPr>
          <p:cNvPr id="23" name="Picture 22" descr="A large stone building&#10;&#10;Description automatically generated">
            <a:extLst>
              <a:ext uri="{FF2B5EF4-FFF2-40B4-BE49-F238E27FC236}">
                <a16:creationId xmlns:a16="http://schemas.microsoft.com/office/drawing/2014/main" xmlns="" id="{DD92E621-F2EA-4E74-894A-6B83AF0F1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5" y="2945934"/>
            <a:ext cx="1847850" cy="2466975"/>
          </a:xfrm>
          <a:prstGeom prst="rect">
            <a:avLst/>
          </a:prstGeom>
        </p:spPr>
      </p:pic>
      <p:pic>
        <p:nvPicPr>
          <p:cNvPr id="21" name="Picture 20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EFD69CEB-C8D3-4F3F-AC2A-E30017B9E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688">
            <a:off x="326539" y="510271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111" y="1252330"/>
            <a:ext cx="2988212" cy="590758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</a:rPr>
              <a:t>VALORES INSTITUCIONALES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8194" y="1978025"/>
            <a:ext cx="2763129" cy="435133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Compromiso</a:t>
            </a:r>
          </a:p>
          <a:p>
            <a:r>
              <a:rPr lang="es-MX" dirty="0"/>
              <a:t>Dignidad</a:t>
            </a:r>
          </a:p>
          <a:p>
            <a:r>
              <a:rPr lang="es-MX" dirty="0"/>
              <a:t>Gratitud</a:t>
            </a:r>
          </a:p>
          <a:p>
            <a:r>
              <a:rPr lang="es-MX" dirty="0"/>
              <a:t>Honestidad</a:t>
            </a:r>
          </a:p>
          <a:p>
            <a:r>
              <a:rPr lang="es-MX" dirty="0"/>
              <a:t>Humildad</a:t>
            </a:r>
          </a:p>
          <a:p>
            <a:r>
              <a:rPr lang="es-MX" dirty="0"/>
              <a:t>Igualdad</a:t>
            </a:r>
          </a:p>
          <a:p>
            <a:r>
              <a:rPr lang="es-MX" dirty="0"/>
              <a:t>Prudencia</a:t>
            </a:r>
          </a:p>
          <a:p>
            <a:r>
              <a:rPr lang="es-MX" dirty="0"/>
              <a:t>Respeto</a:t>
            </a:r>
          </a:p>
          <a:p>
            <a:r>
              <a:rPr lang="es-MX" dirty="0"/>
              <a:t>Tolerancia</a:t>
            </a:r>
          </a:p>
          <a:p>
            <a:r>
              <a:rPr lang="es-MX" dirty="0"/>
              <a:t>Sensibilidad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F7ED68E-3578-4C2E-9014-442661AF1FEE}"/>
              </a:ext>
            </a:extLst>
          </p:cNvPr>
          <p:cNvSpPr txBox="1">
            <a:spLocks/>
          </p:cNvSpPr>
          <p:nvPr/>
        </p:nvSpPr>
        <p:spPr>
          <a:xfrm>
            <a:off x="6583680" y="1978025"/>
            <a:ext cx="50080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Solicitud con un mínimo de 5 días hábiles de anticipación</a:t>
            </a:r>
          </a:p>
          <a:p>
            <a:r>
              <a:rPr lang="es-MX" dirty="0"/>
              <a:t>Señalar fecha hora y lugar</a:t>
            </a:r>
          </a:p>
          <a:p>
            <a:r>
              <a:rPr lang="es-MX" dirty="0"/>
              <a:t>Necesidades especificadas</a:t>
            </a:r>
          </a:p>
          <a:p>
            <a:r>
              <a:rPr lang="es-MX" dirty="0"/>
              <a:t>Nombre y teléfono de contacto</a:t>
            </a:r>
          </a:p>
        </p:txBody>
      </p:sp>
    </p:spTree>
    <p:extLst>
      <p:ext uri="{BB962C8B-B14F-4D97-AF65-F5344CB8AC3E}">
        <p14:creationId xmlns:p14="http://schemas.microsoft.com/office/powerpoint/2010/main" val="346890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86678"/>
            <a:ext cx="10515600" cy="60401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1998" y="2627312"/>
            <a:ext cx="3296478" cy="1957940"/>
          </a:xfrm>
        </p:spPr>
        <p:txBody>
          <a:bodyPr>
            <a:normAutofit/>
          </a:bodyPr>
          <a:lstStyle/>
          <a:p>
            <a:r>
              <a:rPr lang="es-MX" dirty="0"/>
              <a:t>Disminución en gastos operativos</a:t>
            </a:r>
          </a:p>
          <a:p>
            <a:r>
              <a:rPr lang="es-MX" dirty="0"/>
              <a:t>Efectividad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B254008-11E4-41D1-8AB8-35AAAA331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90" y="3892208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57142C-3746-427C-8B44-74B5EDC14C0E}"/>
              </a:ext>
            </a:extLst>
          </p:cNvPr>
          <p:cNvSpPr txBox="1"/>
          <p:nvPr/>
        </p:nvSpPr>
        <p:spPr>
          <a:xfrm>
            <a:off x="3696031" y="2705725"/>
            <a:ext cx="4799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23504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0174"/>
            <a:ext cx="10515600" cy="63051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rgbClr val="C00000"/>
                </a:solidFill>
              </a:rPr>
              <a:t>ORGANIGRAMA SSGAD</a:t>
            </a:r>
          </a:p>
        </p:txBody>
      </p:sp>
      <p:grpSp>
        <p:nvGrpSpPr>
          <p:cNvPr id="4" name="Grupo 19">
            <a:extLst>
              <a:ext uri="{FF2B5EF4-FFF2-40B4-BE49-F238E27FC236}">
                <a16:creationId xmlns:a16="http://schemas.microsoft.com/office/drawing/2014/main" xmlns="" id="{F5E40DB9-C287-4089-B124-B7C5538450DF}"/>
              </a:ext>
            </a:extLst>
          </p:cNvPr>
          <p:cNvGrpSpPr/>
          <p:nvPr/>
        </p:nvGrpSpPr>
        <p:grpSpPr>
          <a:xfrm>
            <a:off x="838200" y="1690688"/>
            <a:ext cx="10515600" cy="4449911"/>
            <a:chOff x="-131692" y="827434"/>
            <a:chExt cx="12559755" cy="5690979"/>
          </a:xfrm>
        </p:grpSpPr>
        <p:sp>
          <p:nvSpPr>
            <p:cNvPr id="6" name="Rectángulo: esquinas redondeadas 3">
              <a:extLst>
                <a:ext uri="{FF2B5EF4-FFF2-40B4-BE49-F238E27FC236}">
                  <a16:creationId xmlns:a16="http://schemas.microsoft.com/office/drawing/2014/main" xmlns="" id="{729615BA-014B-4C02-BB31-F2F45C05A867}"/>
                </a:ext>
              </a:extLst>
            </p:cNvPr>
            <p:cNvSpPr/>
            <p:nvPr/>
          </p:nvSpPr>
          <p:spPr>
            <a:xfrm>
              <a:off x="5115342" y="827434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Subsecretaría General Administrativa</a:t>
              </a:r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xmlns="" id="{96678B89-7F81-464B-9C15-E67FE1AAB8FB}"/>
                </a:ext>
              </a:extLst>
            </p:cNvPr>
            <p:cNvSpPr/>
            <p:nvPr/>
          </p:nvSpPr>
          <p:spPr>
            <a:xfrm>
              <a:off x="2566062" y="1981201"/>
              <a:ext cx="2549277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Dirección de Desarrollo y Gestión de Recursos Humanos</a:t>
              </a:r>
            </a:p>
          </p:txBody>
        </p:sp>
        <p:sp>
          <p:nvSpPr>
            <p:cNvPr id="8" name="Rectángulo: esquinas redondeadas 5">
              <a:extLst>
                <a:ext uri="{FF2B5EF4-FFF2-40B4-BE49-F238E27FC236}">
                  <a16:creationId xmlns:a16="http://schemas.microsoft.com/office/drawing/2014/main" xmlns="" id="{8BC29445-A754-4F57-9FB6-2BB9CD97E9A6}"/>
                </a:ext>
              </a:extLst>
            </p:cNvPr>
            <p:cNvSpPr/>
            <p:nvPr/>
          </p:nvSpPr>
          <p:spPr>
            <a:xfrm>
              <a:off x="1987995" y="5546860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de Obras</a:t>
              </a:r>
            </a:p>
          </p:txBody>
        </p:sp>
        <p:sp>
          <p:nvSpPr>
            <p:cNvPr id="9" name="Rectángulo: esquinas redondeadas 7">
              <a:extLst>
                <a:ext uri="{FF2B5EF4-FFF2-40B4-BE49-F238E27FC236}">
                  <a16:creationId xmlns:a16="http://schemas.microsoft.com/office/drawing/2014/main" xmlns="" id="{0DC7232C-4CFF-4D20-96E4-A914434409E5}"/>
                </a:ext>
              </a:extLst>
            </p:cNvPr>
            <p:cNvSpPr/>
            <p:nvPr/>
          </p:nvSpPr>
          <p:spPr>
            <a:xfrm>
              <a:off x="5115337" y="3191289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General</a:t>
              </a:r>
            </a:p>
          </p:txBody>
        </p:sp>
        <p:sp>
          <p:nvSpPr>
            <p:cNvPr id="10" name="Rectángulo: esquinas redondeadas 8">
              <a:extLst>
                <a:ext uri="{FF2B5EF4-FFF2-40B4-BE49-F238E27FC236}">
                  <a16:creationId xmlns:a16="http://schemas.microsoft.com/office/drawing/2014/main" xmlns="" id="{D49F1805-83AE-467A-99C1-3FD1E14A05FA}"/>
                </a:ext>
              </a:extLst>
            </p:cNvPr>
            <p:cNvSpPr/>
            <p:nvPr/>
          </p:nvSpPr>
          <p:spPr>
            <a:xfrm>
              <a:off x="-131692" y="5551004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de Compras</a:t>
              </a:r>
            </a:p>
          </p:txBody>
        </p:sp>
        <p:sp>
          <p:nvSpPr>
            <p:cNvPr id="11" name="Rectángulo: esquinas redondeadas 9">
              <a:extLst>
                <a:ext uri="{FF2B5EF4-FFF2-40B4-BE49-F238E27FC236}">
                  <a16:creationId xmlns:a16="http://schemas.microsoft.com/office/drawing/2014/main" xmlns="" id="{A9FDB338-EDC4-4295-8803-290F60F03E26}"/>
                </a:ext>
              </a:extLst>
            </p:cNvPr>
            <p:cNvSpPr/>
            <p:nvPr/>
          </p:nvSpPr>
          <p:spPr>
            <a:xfrm>
              <a:off x="8347056" y="5509588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de Servicios Generales</a:t>
              </a:r>
            </a:p>
          </p:txBody>
        </p:sp>
        <p:sp>
          <p:nvSpPr>
            <p:cNvPr id="12" name="Rectángulo: esquinas redondeadas 10">
              <a:extLst>
                <a:ext uri="{FF2B5EF4-FFF2-40B4-BE49-F238E27FC236}">
                  <a16:creationId xmlns:a16="http://schemas.microsoft.com/office/drawing/2014/main" xmlns="" id="{D35FABEF-0EB6-4B8D-906E-BD75FF2690C3}"/>
                </a:ext>
              </a:extLst>
            </p:cNvPr>
            <p:cNvSpPr/>
            <p:nvPr/>
          </p:nvSpPr>
          <p:spPr>
            <a:xfrm>
              <a:off x="10466741" y="5509587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de Control Patrimonial y Vehicular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xmlns="" id="{FEE7EC41-76B6-419C-94C0-C7A1ADF16745}"/>
                </a:ext>
              </a:extLst>
            </p:cNvPr>
            <p:cNvSpPr/>
            <p:nvPr/>
          </p:nvSpPr>
          <p:spPr>
            <a:xfrm>
              <a:off x="4107682" y="5509589"/>
              <a:ext cx="1961322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de Relaciones Públicas</a:t>
              </a: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363995AF-5315-4C6B-8E96-A89C4FE147BF}"/>
                </a:ext>
              </a:extLst>
            </p:cNvPr>
            <p:cNvSpPr/>
            <p:nvPr/>
          </p:nvSpPr>
          <p:spPr>
            <a:xfrm>
              <a:off x="6095997" y="5515385"/>
              <a:ext cx="2092694" cy="96740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lvetica Rg" panose="020B0603030602020004" pitchFamily="34" charset="0"/>
                </a:rPr>
                <a:t>Coordinación de Correspondencia y Mensajería</a:t>
              </a:r>
            </a:p>
          </p:txBody>
        </p:sp>
        <p:cxnSp>
          <p:nvCxnSpPr>
            <p:cNvPr id="15" name="Conector: angular 17">
              <a:extLst>
                <a:ext uri="{FF2B5EF4-FFF2-40B4-BE49-F238E27FC236}">
                  <a16:creationId xmlns:a16="http://schemas.microsoft.com/office/drawing/2014/main" xmlns="" id="{501E9C96-1EEF-46D2-8308-054A9BFE67CF}"/>
                </a:ext>
              </a:extLst>
            </p:cNvPr>
            <p:cNvCxnSpPr>
              <a:cxnSpLocks/>
              <a:stCxn id="6" idx="2"/>
              <a:endCxn id="7" idx="3"/>
            </p:cNvCxnSpPr>
            <p:nvPr/>
          </p:nvCxnSpPr>
          <p:spPr>
            <a:xfrm rot="5400000">
              <a:off x="5270639" y="1639543"/>
              <a:ext cx="670063" cy="980663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: angular 25">
              <a:extLst>
                <a:ext uri="{FF2B5EF4-FFF2-40B4-BE49-F238E27FC236}">
                  <a16:creationId xmlns:a16="http://schemas.microsoft.com/office/drawing/2014/main" xmlns="" id="{EAFE9ACA-4DDC-4CF2-913D-351E5F07493C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rot="5400000">
              <a:off x="5397778" y="2493064"/>
              <a:ext cx="1396446" cy="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: angular 29">
              <a:extLst>
                <a:ext uri="{FF2B5EF4-FFF2-40B4-BE49-F238E27FC236}">
                  <a16:creationId xmlns:a16="http://schemas.microsoft.com/office/drawing/2014/main" xmlns="" id="{59B965E7-FC3B-4288-80FF-68592C0F5864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2776331" y="2231337"/>
              <a:ext cx="1392306" cy="524702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: angular 32">
              <a:extLst>
                <a:ext uri="{FF2B5EF4-FFF2-40B4-BE49-F238E27FC236}">
                  <a16:creationId xmlns:a16="http://schemas.microsoft.com/office/drawing/2014/main" xmlns="" id="{ADFF7D59-9FE1-4589-8D41-2FEB86E8A0DB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7036412" y="3218283"/>
              <a:ext cx="1350890" cy="323171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: angular 35">
              <a:extLst>
                <a:ext uri="{FF2B5EF4-FFF2-40B4-BE49-F238E27FC236}">
                  <a16:creationId xmlns:a16="http://schemas.microsoft.com/office/drawing/2014/main" xmlns="" id="{F485410A-F0D2-4E0B-835A-B509A2986AFF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rot="16200000" flipH="1">
              <a:off x="8096256" y="2158440"/>
              <a:ext cx="1350889" cy="53514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: angular 41">
              <a:extLst>
                <a:ext uri="{FF2B5EF4-FFF2-40B4-BE49-F238E27FC236}">
                  <a16:creationId xmlns:a16="http://schemas.microsoft.com/office/drawing/2014/main" xmlns="" id="{12493F1B-B170-4A9C-9886-D1A1BA4AF01C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4916726" y="4330316"/>
              <a:ext cx="1350891" cy="100765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: angular 44">
              <a:extLst>
                <a:ext uri="{FF2B5EF4-FFF2-40B4-BE49-F238E27FC236}">
                  <a16:creationId xmlns:a16="http://schemas.microsoft.com/office/drawing/2014/main" xmlns="" id="{4FB0D2E3-85B2-4782-A72D-65AD83C4CEB2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 rot="16200000" flipH="1">
              <a:off x="5940827" y="4313868"/>
              <a:ext cx="1356687" cy="10463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: angular 40">
              <a:extLst>
                <a:ext uri="{FF2B5EF4-FFF2-40B4-BE49-F238E27FC236}">
                  <a16:creationId xmlns:a16="http://schemas.microsoft.com/office/drawing/2014/main" xmlns="" id="{4C372F6A-9703-45B2-9DD8-8865DD358D72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 rot="5400000">
              <a:off x="3838246" y="3289108"/>
              <a:ext cx="1388162" cy="312734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686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E1C2C0-1A70-4C09-AE19-82F7DB80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03619" cy="604010"/>
          </a:xfrm>
        </p:spPr>
        <p:txBody>
          <a:bodyPr>
            <a:normAutofit/>
          </a:bodyPr>
          <a:lstStyle/>
          <a:p>
            <a:r>
              <a:rPr lang="es-MX"/>
              <a:t>Atención personalizada a: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72D039FB-53D0-497E-BC35-CA5E5B031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07" y="2564572"/>
            <a:ext cx="4703619" cy="26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95" y="2389890"/>
            <a:ext cx="1822656" cy="1252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3" y="1717791"/>
            <a:ext cx="2301739" cy="24028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86" y="4387059"/>
            <a:ext cx="2938205" cy="12721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9" y="1908621"/>
            <a:ext cx="1336721" cy="20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7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15" y="1519462"/>
            <a:ext cx="2338641" cy="13359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1" y="2855441"/>
            <a:ext cx="2365090" cy="23537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39" y="2652611"/>
            <a:ext cx="2345321" cy="20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73" y="1856044"/>
            <a:ext cx="1718517" cy="20962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28" y="3171303"/>
            <a:ext cx="2191496" cy="22254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97" y="3312686"/>
            <a:ext cx="1495206" cy="17538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3" y="2254283"/>
            <a:ext cx="2031204" cy="12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06" y="2301617"/>
            <a:ext cx="1400545" cy="29780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6" y="1759021"/>
            <a:ext cx="2151213" cy="21763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63" y="4394601"/>
            <a:ext cx="1707380" cy="17702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41" y="1759021"/>
            <a:ext cx="1965132" cy="19627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66" y="4247340"/>
            <a:ext cx="1589885" cy="15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10" y="2292626"/>
            <a:ext cx="2126789" cy="26112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01" y="3598245"/>
            <a:ext cx="1706654" cy="17066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5" y="1709628"/>
            <a:ext cx="1364537" cy="15874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3243218"/>
            <a:ext cx="1660647" cy="16606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5" y="1501030"/>
            <a:ext cx="2914150" cy="10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93" y="1991478"/>
            <a:ext cx="2280942" cy="5337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07" y="2392723"/>
            <a:ext cx="1657660" cy="25527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18" y="3277227"/>
            <a:ext cx="2071165" cy="21339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04" y="1711428"/>
            <a:ext cx="2335347" cy="1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7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117</Words>
  <Application>Microsoft Office PowerPoint</Application>
  <PresentationFormat>Panorámica</PresentationFormat>
  <Paragraphs>40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Coolvetica Rg</vt:lpstr>
      <vt:lpstr>Tema de Office</vt:lpstr>
      <vt:lpstr>Presentación de PowerPoint</vt:lpstr>
      <vt:lpstr>ORGANIGRAMA SSGAD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FUNCIONES DE LA SSGAD</vt:lpstr>
      <vt:lpstr>OPERATIVIDAD</vt:lpstr>
      <vt:lpstr>Administración efectiva de los recursos</vt:lpstr>
      <vt:lpstr>VALORES INSTITUCIONALES</vt:lpstr>
      <vt:lpstr>RESULTADOS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Escuela/Facultad</dc:title>
  <dc:creator>Iovanni Fernández</dc:creator>
  <cp:lastModifiedBy>port-02</cp:lastModifiedBy>
  <cp:revision>28</cp:revision>
  <dcterms:created xsi:type="dcterms:W3CDTF">2019-01-17T21:35:48Z</dcterms:created>
  <dcterms:modified xsi:type="dcterms:W3CDTF">2020-02-01T00:14:16Z</dcterms:modified>
</cp:coreProperties>
</file>